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43"/>
  </p:notesMasterIdLst>
  <p:sldIdLst>
    <p:sldId id="352" r:id="rId3"/>
    <p:sldId id="256" r:id="rId4"/>
    <p:sldId id="266" r:id="rId5"/>
    <p:sldId id="268" r:id="rId6"/>
    <p:sldId id="267" r:id="rId7"/>
    <p:sldId id="270" r:id="rId8"/>
    <p:sldId id="271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326" r:id="rId17"/>
    <p:sldId id="327" r:id="rId18"/>
    <p:sldId id="345" r:id="rId19"/>
    <p:sldId id="328" r:id="rId20"/>
    <p:sldId id="346" r:id="rId21"/>
    <p:sldId id="347" r:id="rId22"/>
    <p:sldId id="348" r:id="rId23"/>
    <p:sldId id="329" r:id="rId24"/>
    <p:sldId id="330" r:id="rId25"/>
    <p:sldId id="331" r:id="rId26"/>
    <p:sldId id="332" r:id="rId27"/>
    <p:sldId id="333" r:id="rId28"/>
    <p:sldId id="334" r:id="rId29"/>
    <p:sldId id="349" r:id="rId30"/>
    <p:sldId id="350" r:id="rId31"/>
    <p:sldId id="351" r:id="rId32"/>
    <p:sldId id="306" r:id="rId33"/>
    <p:sldId id="272" r:id="rId34"/>
    <p:sldId id="273" r:id="rId35"/>
    <p:sldId id="309" r:id="rId36"/>
    <p:sldId id="274" r:id="rId37"/>
    <p:sldId id="275" r:id="rId38"/>
    <p:sldId id="293" r:id="rId39"/>
    <p:sldId id="276" r:id="rId40"/>
    <p:sldId id="277" r:id="rId41"/>
    <p:sldId id="27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00"/>
    <a:srgbClr val="B04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2790"/>
  </p:normalViewPr>
  <p:slideViewPr>
    <p:cSldViewPr snapToGrid="0" snapToObjects="1">
      <p:cViewPr varScale="1">
        <p:scale>
          <a:sx n="67" d="100"/>
          <a:sy n="67" d="100"/>
        </p:scale>
        <p:origin x="1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646B9-F620-C542-A251-772FBF073D75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73BB6-A8D5-DD4E-B9B2-2B0DF262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5705-61C2-4057-9BD3-3BCE5DD21D20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2BF2-F606-4E08-98C8-F8CDD69AB1CA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0AA9-E31A-4E92-92BE-0DC9CF306BE0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8CE5-4D27-41DA-851D-A7633332A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4482-9C03-4027-990F-DB8AB3E84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CBBE-AFC7-41F3-AB9A-75A5ED769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5561-87FB-4EC0-BC5C-9683BE6BDA2F}" type="datetime1">
              <a:rPr lang="en-US" smtClean="0"/>
              <a:t>10/25/2023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0C8AA-99ED-4087-A011-A67C7DD4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F786-21DA-4E9A-BFDE-71FC88BB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02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05FF-9282-41BA-A236-D232FAD3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4279E-98D1-4FB4-8E3A-57E4B7C0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B2BF9-B1A4-4BDD-BFE8-877A61D2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BC3BB-B1D8-4679-A0C9-EB8A616E2D7F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BB24D-395D-42FD-8C4D-E5061821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0EC3-3819-48E4-8EB1-ECF610AF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1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B3F-4477-41A8-B930-67855D2C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65F73-8009-47EA-937D-9F5E37420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D2D60-2E7E-4B9F-973F-26378536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489E-55EF-449B-9AF0-6294F4DB4282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4A4B9-53E2-43B1-80D5-5F0172DF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4923-9302-4455-8D4D-07D0E1FA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83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7BC5-A63E-4C48-8CB9-27C766E6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5499-121E-4E35-B553-40FBCBD8F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E4D5F-2DF9-4FF2-9C75-5207A88F8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C6C54-7C0B-4637-8842-57915A7D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00E4-8F8E-474D-90E3-B86F3DFCDE1A}" type="datetime1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58FB-D75C-401B-A61A-49BCFBEC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FDA81-8266-4E21-BD40-9FB4F34C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3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4AC4-1BF1-4A4A-BF2F-92E11E23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BC88F-B9CC-4E7A-A237-FCABED1A9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2392D-1EDA-4D69-9060-3EDD398A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248A0-E473-4509-AAF1-8DA1AB68E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1F9D6-53F8-4027-986A-9130EAB1A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43391-C53F-423E-B5F9-C80A509B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61548-1667-4787-9193-32BB0CE23066}" type="datetime1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C708A-DD3F-4ABF-AB7F-15EA7C2F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53038-868F-4369-B531-48E9A8D8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6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17EC-3171-4587-8B00-64E31402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D2923-B915-4C3A-AAC5-59DB3A3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BD99-F2C3-43EC-8E59-6A4021F8D557}" type="datetime1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FEBA9-6C0F-48DF-A7FF-DF544D5E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FBB8-6C9A-41AE-99F4-16C0CA90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5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D1FFA-9C29-4DAA-B9DF-B6B70E55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8939-86A1-458B-BC35-6252C74B2967}" type="datetime1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716A2-D6F6-4D45-858D-7F4EDE1C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E9C93-8501-48B6-8E62-C4E8B833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4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A9E5-4037-49E6-8306-A36256B7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532E1-013F-4E12-B63B-801B4A6D1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48AD4-28E8-4DC6-99CC-DB548403C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AF34C-5B52-4F45-8534-FBCA0193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D9E-5164-49CD-9EA1-32E20BD7444F}" type="datetime1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7ACEC-AEFC-46B4-B88C-BBA5F6C4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CA0A7-C7F8-4644-A784-B8D4935B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2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4EC3-77D4-4C9B-923A-A5F7CDAD5330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BF8F-B535-4A30-8025-1D5F6B62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C3023-7ACC-478B-BF97-A9B4F6642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F10FA-6C4F-490F-9558-0D59FFF62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59DF0-D443-49B2-BACE-676706EA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3C41-5267-4B63-AB92-87C4620A90C0}" type="datetime1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09379-9E06-4B04-B50E-05051120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96C03-737B-440A-AA71-41F2ED18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09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FE2C-CC1B-47BB-8DC5-F543B90A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43E5B-5700-4C4A-9FBB-D2669CBE6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E8641-B284-4F58-A9D7-70720C93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5FD9F-55CD-4CD1-8C25-150554DAEB6F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8C0B7-842C-4AE0-9AE9-E6AFE7CE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BF4BD-16BD-4BA9-BF0A-9C9A4E7B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54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E0462-F05D-4EA8-9435-FCB23B86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772AE-4CDB-4537-8718-75B254F7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C6093-D9F7-4862-8808-407D3BB8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294B1-D5BA-41F6-BBD8-B83115B130A7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D177-B01A-4F8E-90D1-EECEF03A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752AE-7A55-40A1-B517-5C535815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9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049F34-7705-4036-8AAA-997716ED24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9515" y="463505"/>
            <a:ext cx="4321628" cy="5930990"/>
          </a:xfrm>
          <a:custGeom>
            <a:avLst/>
            <a:gdLst>
              <a:gd name="connsiteX0" fmla="*/ 0 w 4321628"/>
              <a:gd name="connsiteY0" fmla="*/ 0 h 5930990"/>
              <a:gd name="connsiteX1" fmla="*/ 4321628 w 4321628"/>
              <a:gd name="connsiteY1" fmla="*/ 0 h 5930990"/>
              <a:gd name="connsiteX2" fmla="*/ 4321628 w 4321628"/>
              <a:gd name="connsiteY2" fmla="*/ 5930990 h 5930990"/>
              <a:gd name="connsiteX3" fmla="*/ 0 w 4321628"/>
              <a:gd name="connsiteY3" fmla="*/ 5930990 h 593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28" h="5930990">
                <a:moveTo>
                  <a:pt x="0" y="0"/>
                </a:moveTo>
                <a:lnTo>
                  <a:pt x="4321628" y="0"/>
                </a:lnTo>
                <a:lnTo>
                  <a:pt x="4321628" y="5930990"/>
                </a:lnTo>
                <a:lnTo>
                  <a:pt x="0" y="59309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EE24CC2-0DBB-4828-BD97-031FF53C87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00" y="3151703"/>
            <a:ext cx="3834472" cy="3242793"/>
          </a:xfrm>
          <a:custGeom>
            <a:avLst/>
            <a:gdLst>
              <a:gd name="connsiteX0" fmla="*/ 0 w 3834472"/>
              <a:gd name="connsiteY0" fmla="*/ 0 h 3242793"/>
              <a:gd name="connsiteX1" fmla="*/ 3834472 w 3834472"/>
              <a:gd name="connsiteY1" fmla="*/ 0 h 3242793"/>
              <a:gd name="connsiteX2" fmla="*/ 3834472 w 3834472"/>
              <a:gd name="connsiteY2" fmla="*/ 3242793 h 3242793"/>
              <a:gd name="connsiteX3" fmla="*/ 0 w 3834472"/>
              <a:gd name="connsiteY3" fmla="*/ 3242793 h 324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472" h="3242793">
                <a:moveTo>
                  <a:pt x="0" y="0"/>
                </a:moveTo>
                <a:lnTo>
                  <a:pt x="3834472" y="0"/>
                </a:lnTo>
                <a:lnTo>
                  <a:pt x="3834472" y="3242793"/>
                </a:lnTo>
                <a:lnTo>
                  <a:pt x="0" y="32427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325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648E-E5CE-40FD-BF81-9E17AC9BEB5B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E18-50F4-4A73-A906-8C35403D6523}" type="datetime1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BB9E-C323-406D-BD2D-E80D85468A18}" type="datetime1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0366B-014F-47DD-BD09-6102236685F8}" type="datetime1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A67B-7544-4892-8DE8-8E393053F4E0}" type="datetime1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F453D-9EDC-4684-8415-0DA1BD77721B}" type="datetime1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55C1F-729C-4EBE-A124-12635E217CE6}" type="datetime1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A6240-0DB6-40EF-A289-C97B6F90D2B8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76A3F-4AED-4DC3-BDBB-3E643EFD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F608E-C540-4301-9079-8DC0B1F0D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9C993-90E4-47B1-9F64-627D0DF38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DEE85-7584-4223-A68F-E782A334B59B}" type="datetime1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73F9C-BF82-49E9-9A8B-2E59DDC50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Structures and 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8AB4-69F2-4B55-A5B6-282AABF6B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135503B-F5EF-496E-AB52-4E787F55756F}"/>
              </a:ext>
            </a:extLst>
          </p:cNvPr>
          <p:cNvSpPr>
            <a:spLocks/>
          </p:cNvSpPr>
          <p:nvPr/>
        </p:nvSpPr>
        <p:spPr bwMode="auto">
          <a:xfrm>
            <a:off x="4462670" y="0"/>
            <a:ext cx="7729330" cy="7260495"/>
          </a:xfrm>
          <a:custGeom>
            <a:avLst/>
            <a:gdLst>
              <a:gd name="T0" fmla="*/ 1730 w 1730"/>
              <a:gd name="T1" fmla="*/ 0 h 1661"/>
              <a:gd name="T2" fmla="*/ 0 w 1730"/>
              <a:gd name="T3" fmla="*/ 0 h 1661"/>
              <a:gd name="T4" fmla="*/ 1730 w 1730"/>
              <a:gd name="T5" fmla="*/ 1661 h 1661"/>
              <a:gd name="T6" fmla="*/ 1730 w 1730"/>
              <a:gd name="T7" fmla="*/ 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0" h="1661">
                <a:moveTo>
                  <a:pt x="1730" y="0"/>
                </a:moveTo>
                <a:lnTo>
                  <a:pt x="0" y="0"/>
                </a:lnTo>
                <a:lnTo>
                  <a:pt x="1730" y="1661"/>
                </a:lnTo>
                <a:lnTo>
                  <a:pt x="17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288A7-E12B-4BCC-95FC-FA8DE277453B}"/>
              </a:ext>
            </a:extLst>
          </p:cNvPr>
          <p:cNvSpPr txBox="1"/>
          <p:nvPr/>
        </p:nvSpPr>
        <p:spPr>
          <a:xfrm>
            <a:off x="5394609" y="205657"/>
            <a:ext cx="664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Structure and Algorithms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585F54-FA98-432A-B1F6-0507B0ABD4A0}"/>
              </a:ext>
            </a:extLst>
          </p:cNvPr>
          <p:cNvSpPr/>
          <p:nvPr/>
        </p:nvSpPr>
        <p:spPr>
          <a:xfrm>
            <a:off x="5565913" y="148048"/>
            <a:ext cx="6473687" cy="7958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1F3302-6DFC-4B26-91C9-C6B0B5167BDB}"/>
              </a:ext>
            </a:extLst>
          </p:cNvPr>
          <p:cNvSpPr txBox="1">
            <a:spLocks/>
          </p:cNvSpPr>
          <p:nvPr/>
        </p:nvSpPr>
        <p:spPr>
          <a:xfrm>
            <a:off x="114853" y="2302319"/>
            <a:ext cx="7299908" cy="795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/>
                </a:solidFill>
                <a:latin typeface="Calibri Light" panose="020F0302020204030204"/>
              </a:rPr>
              <a:t>Binary Search Tree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3EE621-6F13-4DA6-A10C-37E739782534}"/>
              </a:ext>
            </a:extLst>
          </p:cNvPr>
          <p:cNvSpPr txBox="1">
            <a:spLocks/>
          </p:cNvSpPr>
          <p:nvPr/>
        </p:nvSpPr>
        <p:spPr>
          <a:xfrm>
            <a:off x="114853" y="148048"/>
            <a:ext cx="4432851" cy="145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Advanced 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4D9F9B-6C49-4A26-96CC-F8ED77050D3F}"/>
              </a:ext>
            </a:extLst>
          </p:cNvPr>
          <p:cNvSpPr txBox="1">
            <a:spLocks/>
          </p:cNvSpPr>
          <p:nvPr/>
        </p:nvSpPr>
        <p:spPr>
          <a:xfrm>
            <a:off x="1655418" y="5400517"/>
            <a:ext cx="8522252" cy="145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University of Engineering and Technology Lahore Pakistan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32BD1-72DC-4503-9AE7-F9CC6542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9" y="5257478"/>
            <a:ext cx="1459949" cy="14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6254E3-3457-4496-8620-EBE73C8A04B9}"/>
              </a:ext>
            </a:extLst>
          </p:cNvPr>
          <p:cNvSpPr txBox="1"/>
          <p:nvPr/>
        </p:nvSpPr>
        <p:spPr>
          <a:xfrm>
            <a:off x="8908375" y="4755615"/>
            <a:ext cx="42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eduko.spikotech.com</a:t>
            </a:r>
          </a:p>
        </p:txBody>
      </p:sp>
      <p:pic>
        <p:nvPicPr>
          <p:cNvPr id="1028" name="Picture 4" descr="Amrish Kumar">
            <a:extLst>
              <a:ext uri="{FF2B5EF4-FFF2-40B4-BE49-F238E27FC236}">
                <a16:creationId xmlns:a16="http://schemas.microsoft.com/office/drawing/2014/main" id="{34CA06D7-4DF6-4EE1-9321-F2F85E48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390" y="1439920"/>
            <a:ext cx="2456685" cy="24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B28E63-61F7-44DE-BD47-BBC4DA46E4C3}"/>
              </a:ext>
            </a:extLst>
          </p:cNvPr>
          <p:cNvSpPr txBox="1"/>
          <p:nvPr/>
        </p:nvSpPr>
        <p:spPr>
          <a:xfrm>
            <a:off x="8717104" y="959090"/>
            <a:ext cx="343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7929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403836" y="458986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2152650" y="500214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999026" y="560455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0944" y="4476611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52651" y="37573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3786" y="301625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3488" y="277712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5679745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4949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993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805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9208D-B327-480A-A00D-4B4BDF4B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79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1597 L -0.15243 -0.078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486 L 0.09584 0.1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341 0.08773 " pathEditMode="relative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365 0.11042 " pathEditMode="relative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1997 -0.060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7428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2152650" y="500214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9057562" y="521017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264324" y="397150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13969" y="447661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9758" y="397150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3488" y="277712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5679745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4949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993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805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81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4746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6680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223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720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97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E834A-3AFF-4F8F-8C4F-C1EA8887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6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-0.1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0.01203 L 0.12795 0.03194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08593 0.2238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7428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0869" y="522013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4965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264324" y="397150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1462" y="597758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29758" y="397150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3488" y="277712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5679745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4949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993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80580" y="4812914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81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4746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6680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223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720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97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" idx="3"/>
          </p:cNvCxnSpPr>
          <p:nvPr/>
        </p:nvCxnSpPr>
        <p:spPr>
          <a:xfrm flipH="1">
            <a:off x="3113975" y="6003818"/>
            <a:ext cx="362803" cy="39002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71791" y="2777123"/>
            <a:ext cx="259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Q: Is this the only binary search tree I could possibly build with these values?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44467" y="4100561"/>
            <a:ext cx="2136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</a:rPr>
              <a:t>A: </a:t>
            </a:r>
            <a:r>
              <a:rPr lang="en-US" sz="2000" b="1" dirty="0">
                <a:solidFill>
                  <a:srgbClr val="FF0000"/>
                </a:solidFill>
              </a:rPr>
              <a:t>No.</a:t>
            </a:r>
            <a:r>
              <a:rPr lang="en-US" sz="2000" dirty="0">
                <a:solidFill>
                  <a:srgbClr val="FF0000"/>
                </a:solidFill>
              </a:rPr>
              <a:t>  I made choices about which nodes to choose when.  Any choices would have been fine.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DA6C64E-F174-4A55-95FA-F2490DB0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19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>
            <a:normAutofit/>
          </a:bodyPr>
          <a:lstStyle/>
          <a:p>
            <a:r>
              <a:rPr lang="en-US" dirty="0"/>
              <a:t>Aside: this should look familiar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7533" y="308365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457" y="567088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5023" y="442211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0944" y="447661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501" y="525462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3786" y="3016253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82770" y="334109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2152650" y="1055156"/>
            <a:ext cx="4189010" cy="84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4"/>
                </a:solidFill>
              </a:rPr>
              <a:t>kinda</a:t>
            </a:r>
            <a:r>
              <a:rPr lang="en-US" sz="3600" dirty="0">
                <a:solidFill>
                  <a:schemeClr val="accent4"/>
                </a:solidFill>
              </a:rPr>
              <a:t> like </a:t>
            </a:r>
            <a:r>
              <a:rPr lang="en-US" sz="3600" dirty="0" err="1">
                <a:solidFill>
                  <a:schemeClr val="accent4"/>
                </a:solidFill>
              </a:rPr>
              <a:t>QuickSort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F3B29-983A-4474-8B18-170B8264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33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358913" y="48400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1438" y="48400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063319" y="474516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2776" y="37632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1776624" y="59152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8652" y="374944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30221" y="268183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73124" y="48400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02320" y="484003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577530" y="474516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26987" y="37632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47852" y="590764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52863" y="374944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44432" y="268183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855492" y="33841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58435" y="4404132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329897" y="3350669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212452" y="44320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2"/>
          </p:cNvCxnSpPr>
          <p:nvPr/>
        </p:nvCxnSpPr>
        <p:spPr>
          <a:xfrm>
            <a:off x="7578134" y="4418278"/>
            <a:ext cx="620260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5" idx="0"/>
          </p:cNvCxnSpPr>
          <p:nvPr/>
        </p:nvCxnSpPr>
        <p:spPr>
          <a:xfrm>
            <a:off x="3035950" y="4432068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0" idx="0"/>
          </p:cNvCxnSpPr>
          <p:nvPr/>
        </p:nvCxnSpPr>
        <p:spPr>
          <a:xfrm flipH="1">
            <a:off x="3063924" y="3350670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6" idx="0"/>
          </p:cNvCxnSpPr>
          <p:nvPr/>
        </p:nvCxnSpPr>
        <p:spPr>
          <a:xfrm flipH="1">
            <a:off x="2506709" y="4444204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 flipH="1">
            <a:off x="2101895" y="5498152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843162" y="5498152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9" idx="2"/>
            <a:endCxn id="15" idx="0"/>
          </p:cNvCxnSpPr>
          <p:nvPr/>
        </p:nvCxnSpPr>
        <p:spPr>
          <a:xfrm flipH="1">
            <a:off x="6927592" y="4418278"/>
            <a:ext cx="650543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9" idx="0"/>
          </p:cNvCxnSpPr>
          <p:nvPr/>
        </p:nvCxnSpPr>
        <p:spPr>
          <a:xfrm flipH="1">
            <a:off x="7578135" y="3339176"/>
            <a:ext cx="771667" cy="4102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738652" y="5980450"/>
            <a:ext cx="300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Binary Search Tree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09011" y="5752551"/>
            <a:ext cx="2209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</a:t>
            </a:r>
            <a:r>
              <a:rPr lang="en-US" sz="2800" dirty="0">
                <a:solidFill>
                  <a:srgbClr val="FF0000"/>
                </a:solidFill>
              </a:rPr>
              <a:t> a Binary Search Tree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162261" y="2478157"/>
            <a:ext cx="0" cy="4228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97040" y="15991"/>
            <a:ext cx="3830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Which of these is a BST?</a:t>
            </a:r>
          </a:p>
          <a:p>
            <a:r>
              <a:rPr lang="en-US" sz="2000" dirty="0"/>
              <a:t>1 minute Think-Pair-Share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D4919-6C6B-E94A-A3C3-68FF8CDA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13" y="172404"/>
            <a:ext cx="3248721" cy="17624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6B9B7-5C98-457D-BE52-2CF20ACE1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8053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8580689" y="25773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B83B0-B8D1-4DAA-92D1-2482ECFB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71315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94049" y="347644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CB010-F6FC-420D-8487-31C0EB9E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337198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397939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B2B1-0E5A-42CC-8C81-BF4F86C7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262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971431" y="508425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72BF2-4E67-4BC9-BFAE-F90952C8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2775614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397939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09B80-FF9B-4C4A-8C4D-EDC4EE33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30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Course Reference: CS161 by Stanford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F584B-FA86-45A7-8A2B-B61A872B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4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24528" y="507466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F200C-D10C-4BC5-838E-B5C202D2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80673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345590" y="446728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7058050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7678434" y="5462638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54F1F-B1A8-46B9-8AC9-F1FB6BB3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7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88348" y="3503333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78E07-E7E8-418F-B33E-60217EB1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3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8450931" y="44618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50E2-BDDE-44CE-A3F1-2167844E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83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906507" y="351924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A96D-9234-4F60-B846-E1FA5C20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28888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8580690" y="259450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8290612" y="573858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EC585-ED11-4B85-85A0-848467F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236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9357835" y="353714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8290612" y="573858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8713757" y="572670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F7F29-DA09-4599-9C10-7CC12765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704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7360328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8556984" y="255541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6971431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7436085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7867467" y="5733278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8290612" y="573858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8713757" y="572670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CC96-7FF7-D143-9CDA-C4EE9117406D}"/>
              </a:ext>
            </a:extLst>
          </p:cNvPr>
          <p:cNvSpPr txBox="1"/>
          <p:nvPr/>
        </p:nvSpPr>
        <p:spPr>
          <a:xfrm>
            <a:off x="9212708" y="5874890"/>
            <a:ext cx="129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Sorted!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8816A-B95F-E94D-80A3-1B11C8F5D9D2}"/>
              </a:ext>
            </a:extLst>
          </p:cNvPr>
          <p:cNvSpPr txBox="1"/>
          <p:nvPr/>
        </p:nvSpPr>
        <p:spPr>
          <a:xfrm>
            <a:off x="2234584" y="5715298"/>
            <a:ext cx="376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Runs in time O(n).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9C152-6242-4F41-965D-FC2F579B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59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7F11-7439-4BAC-914F-A0032CC8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Minimum and Tree Maximum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47DCA6C-294C-418C-9F1F-BB460F3B3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047" y="1482133"/>
            <a:ext cx="3981450" cy="23145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10DBE-D83C-438D-90BF-E444477A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E6F4A-E6F6-4276-A2D0-F74CB459880A}"/>
              </a:ext>
            </a:extLst>
          </p:cNvPr>
          <p:cNvSpPr/>
          <p:nvPr/>
        </p:nvSpPr>
        <p:spPr>
          <a:xfrm>
            <a:off x="9183946" y="431607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E63F5-2096-4EB1-A21E-9F9C361F8165}"/>
              </a:ext>
            </a:extLst>
          </p:cNvPr>
          <p:cNvSpPr/>
          <p:nvPr/>
        </p:nvSpPr>
        <p:spPr>
          <a:xfrm>
            <a:off x="8006471" y="431607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D6A80-5162-4A6E-B77D-9A85C9633309}"/>
              </a:ext>
            </a:extLst>
          </p:cNvPr>
          <p:cNvSpPr/>
          <p:nvPr/>
        </p:nvSpPr>
        <p:spPr>
          <a:xfrm>
            <a:off x="10888352" y="422120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2A50C-2A4A-453B-BEAA-9EB7166E9879}"/>
              </a:ext>
            </a:extLst>
          </p:cNvPr>
          <p:cNvSpPr/>
          <p:nvPr/>
        </p:nvSpPr>
        <p:spPr>
          <a:xfrm>
            <a:off x="10237809" y="323927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7CA68-448D-473F-96B8-A74BAC160434}"/>
              </a:ext>
            </a:extLst>
          </p:cNvPr>
          <p:cNvSpPr/>
          <p:nvPr/>
        </p:nvSpPr>
        <p:spPr>
          <a:xfrm>
            <a:off x="7601657" y="539127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9D91A-5577-4CF3-94BE-8E40446581CF}"/>
              </a:ext>
            </a:extLst>
          </p:cNvPr>
          <p:cNvSpPr/>
          <p:nvPr/>
        </p:nvSpPr>
        <p:spPr>
          <a:xfrm>
            <a:off x="8563685" y="322548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DB4B4-E48B-4424-883D-5EA7819108E6}"/>
              </a:ext>
            </a:extLst>
          </p:cNvPr>
          <p:cNvSpPr/>
          <p:nvPr/>
        </p:nvSpPr>
        <p:spPr>
          <a:xfrm>
            <a:off x="9355254" y="2157875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419981-7AC6-4FE6-B96C-62FF801197EC}"/>
              </a:ext>
            </a:extLst>
          </p:cNvPr>
          <p:cNvCxnSpPr/>
          <p:nvPr/>
        </p:nvCxnSpPr>
        <p:spPr>
          <a:xfrm>
            <a:off x="9680525" y="2860210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B9B88-8B70-49FB-A90A-9045CBDAFB92}"/>
              </a:ext>
            </a:extLst>
          </p:cNvPr>
          <p:cNvCxnSpPr/>
          <p:nvPr/>
        </p:nvCxnSpPr>
        <p:spPr>
          <a:xfrm>
            <a:off x="10483468" y="3880174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91B372-29B4-4414-B0B4-679422206DA1}"/>
              </a:ext>
            </a:extLst>
          </p:cNvPr>
          <p:cNvCxnSpPr>
            <a:endCxn id="8" idx="0"/>
          </p:cNvCxnSpPr>
          <p:nvPr/>
        </p:nvCxnSpPr>
        <p:spPr>
          <a:xfrm>
            <a:off x="8860983" y="3908110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3ED19F-6F41-4D6E-8318-4CF50A60BDB9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8888957" y="2826712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CBC83-CCAF-4172-BE7E-6719DCE27448}"/>
              </a:ext>
            </a:extLst>
          </p:cNvPr>
          <p:cNvCxnSpPr>
            <a:endCxn id="12" idx="0"/>
          </p:cNvCxnSpPr>
          <p:nvPr/>
        </p:nvCxnSpPr>
        <p:spPr>
          <a:xfrm flipH="1">
            <a:off x="7926928" y="4974194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0D3EA3-2B05-4829-A338-1C6B991DFF19}"/>
              </a:ext>
            </a:extLst>
          </p:cNvPr>
          <p:cNvCxnSpPr>
            <a:stCxn id="10" idx="2"/>
            <a:endCxn id="6" idx="0"/>
          </p:cNvCxnSpPr>
          <p:nvPr/>
        </p:nvCxnSpPr>
        <p:spPr>
          <a:xfrm flipH="1">
            <a:off x="8331742" y="3894320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D79ECFC-E1AE-4AC3-8E00-9FF3D009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98" y="4221205"/>
            <a:ext cx="40576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41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5D89-43ED-41B8-A1C4-1F8A9D37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Successor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EAF55-A4AA-4A4D-BC60-20F65CA5E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393"/>
            <a:ext cx="6810375" cy="39052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53D3D-DB6C-4FCE-92E1-67FFBC28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16C32-F1E3-47DA-9DA8-CAED42FA1F99}"/>
              </a:ext>
            </a:extLst>
          </p:cNvPr>
          <p:cNvSpPr/>
          <p:nvPr/>
        </p:nvSpPr>
        <p:spPr>
          <a:xfrm>
            <a:off x="9337910" y="351447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F5FD46-9667-4CED-9486-698E123FE715}"/>
              </a:ext>
            </a:extLst>
          </p:cNvPr>
          <p:cNvSpPr/>
          <p:nvPr/>
        </p:nvSpPr>
        <p:spPr>
          <a:xfrm>
            <a:off x="8160435" y="351447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14CDAD-B430-437E-832C-CF435C01BD24}"/>
              </a:ext>
            </a:extLst>
          </p:cNvPr>
          <p:cNvSpPr/>
          <p:nvPr/>
        </p:nvSpPr>
        <p:spPr>
          <a:xfrm>
            <a:off x="11042316" y="341960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01F93-0546-4F25-8CCD-F8BEAA15A84F}"/>
              </a:ext>
            </a:extLst>
          </p:cNvPr>
          <p:cNvSpPr/>
          <p:nvPr/>
        </p:nvSpPr>
        <p:spPr>
          <a:xfrm>
            <a:off x="10391773" y="243767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6E6958-1538-4618-B5C4-CC4C29E60DDE}"/>
              </a:ext>
            </a:extLst>
          </p:cNvPr>
          <p:cNvSpPr/>
          <p:nvPr/>
        </p:nvSpPr>
        <p:spPr>
          <a:xfrm>
            <a:off x="7755621" y="458967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134C4-1227-4011-982D-3F379B8E41C7}"/>
              </a:ext>
            </a:extLst>
          </p:cNvPr>
          <p:cNvSpPr/>
          <p:nvPr/>
        </p:nvSpPr>
        <p:spPr>
          <a:xfrm>
            <a:off x="8717649" y="242387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CD0AB4-4119-438D-B325-3E8D364ED26B}"/>
              </a:ext>
            </a:extLst>
          </p:cNvPr>
          <p:cNvSpPr/>
          <p:nvPr/>
        </p:nvSpPr>
        <p:spPr>
          <a:xfrm>
            <a:off x="9509218" y="135627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EF4E8-FCCB-40C5-AD92-629EF4DC6AC2}"/>
              </a:ext>
            </a:extLst>
          </p:cNvPr>
          <p:cNvCxnSpPr/>
          <p:nvPr/>
        </p:nvCxnSpPr>
        <p:spPr>
          <a:xfrm>
            <a:off x="9834489" y="2058606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711C35-5442-4068-9745-FA5A3EA5867B}"/>
              </a:ext>
            </a:extLst>
          </p:cNvPr>
          <p:cNvCxnSpPr/>
          <p:nvPr/>
        </p:nvCxnSpPr>
        <p:spPr>
          <a:xfrm>
            <a:off x="10637432" y="3078570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217AF-8738-435D-8146-2408A2B29CB7}"/>
              </a:ext>
            </a:extLst>
          </p:cNvPr>
          <p:cNvCxnSpPr>
            <a:endCxn id="9" idx="0"/>
          </p:cNvCxnSpPr>
          <p:nvPr/>
        </p:nvCxnSpPr>
        <p:spPr>
          <a:xfrm>
            <a:off x="9014947" y="3106506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CD564A-77C6-498F-B00D-A56EDA5023F3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flipH="1">
            <a:off x="9042921" y="202510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665578-FC3E-4E80-961B-C011D4A0AC92}"/>
              </a:ext>
            </a:extLst>
          </p:cNvPr>
          <p:cNvCxnSpPr>
            <a:endCxn id="13" idx="0"/>
          </p:cNvCxnSpPr>
          <p:nvPr/>
        </p:nvCxnSpPr>
        <p:spPr>
          <a:xfrm flipH="1">
            <a:off x="8080892" y="417259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028528-1D63-4A30-BCB9-2B8D282CF629}"/>
              </a:ext>
            </a:extLst>
          </p:cNvPr>
          <p:cNvCxnSpPr>
            <a:stCxn id="11" idx="2"/>
            <a:endCxn id="7" idx="0"/>
          </p:cNvCxnSpPr>
          <p:nvPr/>
        </p:nvCxnSpPr>
        <p:spPr>
          <a:xfrm flipH="1">
            <a:off x="8485706" y="3092716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5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519" y="706041"/>
            <a:ext cx="9223749" cy="1313791"/>
          </a:xfrm>
        </p:spPr>
        <p:txBody>
          <a:bodyPr>
            <a:normAutofit fontScale="90000"/>
          </a:bodyPr>
          <a:lstStyle/>
          <a:p>
            <a:r>
              <a:rPr lang="en-US" dirty="0"/>
              <a:t>Some data structures </a:t>
            </a:r>
            <a:br>
              <a:rPr lang="en-US" dirty="0"/>
            </a:br>
            <a:r>
              <a:rPr lang="en-US" sz="3600" dirty="0"/>
              <a:t>for storing objects like          (aka, </a:t>
            </a:r>
            <a:r>
              <a:rPr lang="en-US" sz="3600" dirty="0">
                <a:solidFill>
                  <a:srgbClr val="FF0000"/>
                </a:solidFill>
              </a:rPr>
              <a:t>nodes</a:t>
            </a:r>
            <a:r>
              <a:rPr lang="en-US" sz="3600" dirty="0"/>
              <a:t> with </a:t>
            </a:r>
            <a:r>
              <a:rPr lang="en-US" sz="3600" dirty="0">
                <a:solidFill>
                  <a:srgbClr val="FF0000"/>
                </a:solidFill>
              </a:rPr>
              <a:t>keys</a:t>
            </a:r>
            <a:r>
              <a:rPr lang="en-US" sz="3600" dirty="0"/>
              <a:t>) 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  <a:br>
              <a:rPr lang="en-US" sz="40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11051"/>
            <a:ext cx="7886700" cy="5346949"/>
          </a:xfrm>
        </p:spPr>
        <p:txBody>
          <a:bodyPr>
            <a:normAutofit/>
          </a:bodyPr>
          <a:lstStyle/>
          <a:p>
            <a:r>
              <a:rPr lang="en-US" dirty="0"/>
              <a:t>(Sorted) arrays: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Linked lists: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basic operations: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INSERT, DELETE, SEARCH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865196" y="4340078"/>
            <a:ext cx="8452732" cy="655334"/>
            <a:chOff x="62618" y="3220870"/>
            <a:chExt cx="8452732" cy="655334"/>
          </a:xfrm>
        </p:grpSpPr>
        <p:sp>
          <p:nvSpPr>
            <p:cNvPr id="4" name="Rectangle 3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/>
            <p:cNvCxnSpPr>
              <a:stCxn id="8" idx="3"/>
              <a:endCxn id="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  <a:endCxn id="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1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47811" y="2347500"/>
            <a:ext cx="4986970" cy="713697"/>
            <a:chOff x="1258028" y="5421898"/>
            <a:chExt cx="4463888" cy="655620"/>
          </a:xfrm>
        </p:grpSpPr>
        <p:sp>
          <p:nvSpPr>
            <p:cNvPr id="45" name="Rectangle 44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5616266" y="741256"/>
            <a:ext cx="515808" cy="599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767D20-9C77-4BAB-AB92-269ADF17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73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1E1B-D655-4B8F-906A-A7476B5E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Predecessor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740DB-92DE-4903-9229-2701B80B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8045E1-D37B-441F-A1F2-DF06FEDDE78B}"/>
              </a:ext>
            </a:extLst>
          </p:cNvPr>
          <p:cNvSpPr/>
          <p:nvPr/>
        </p:nvSpPr>
        <p:spPr>
          <a:xfrm>
            <a:off x="9038384" y="44388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FFA32-1173-4207-BA9C-49F8D938FBBE}"/>
              </a:ext>
            </a:extLst>
          </p:cNvPr>
          <p:cNvSpPr/>
          <p:nvPr/>
        </p:nvSpPr>
        <p:spPr>
          <a:xfrm>
            <a:off x="7860909" y="44388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274696-D446-4EEF-849F-BBD455E10D5E}"/>
              </a:ext>
            </a:extLst>
          </p:cNvPr>
          <p:cNvSpPr/>
          <p:nvPr/>
        </p:nvSpPr>
        <p:spPr>
          <a:xfrm>
            <a:off x="10742790" y="434399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67F290-7090-4443-9C94-97C0D5A17D9D}"/>
              </a:ext>
            </a:extLst>
          </p:cNvPr>
          <p:cNvSpPr/>
          <p:nvPr/>
        </p:nvSpPr>
        <p:spPr>
          <a:xfrm>
            <a:off x="10092247" y="336205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997FD-CF3F-470A-BD33-7FAB17C9E5DA}"/>
              </a:ext>
            </a:extLst>
          </p:cNvPr>
          <p:cNvSpPr/>
          <p:nvPr/>
        </p:nvSpPr>
        <p:spPr>
          <a:xfrm>
            <a:off x="7456095" y="55140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DE2AF-BDA6-42A2-94D6-8D50F93EFF3D}"/>
              </a:ext>
            </a:extLst>
          </p:cNvPr>
          <p:cNvSpPr/>
          <p:nvPr/>
        </p:nvSpPr>
        <p:spPr>
          <a:xfrm>
            <a:off x="8418123" y="3348268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CA97CE-73A1-4111-8896-77080CEE489D}"/>
              </a:ext>
            </a:extLst>
          </p:cNvPr>
          <p:cNvSpPr/>
          <p:nvPr/>
        </p:nvSpPr>
        <p:spPr>
          <a:xfrm>
            <a:off x="9209692" y="228066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4C245B-AB5F-4D27-B10A-8DFC205279BA}"/>
              </a:ext>
            </a:extLst>
          </p:cNvPr>
          <p:cNvCxnSpPr/>
          <p:nvPr/>
        </p:nvCxnSpPr>
        <p:spPr>
          <a:xfrm>
            <a:off x="9534963" y="298299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0D724F-735D-4C9D-A4C6-704D48418B0F}"/>
              </a:ext>
            </a:extLst>
          </p:cNvPr>
          <p:cNvCxnSpPr/>
          <p:nvPr/>
        </p:nvCxnSpPr>
        <p:spPr>
          <a:xfrm>
            <a:off x="10337906" y="4002959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5FE65F-3041-4CA6-9FB8-FB465C920BA6}"/>
              </a:ext>
            </a:extLst>
          </p:cNvPr>
          <p:cNvCxnSpPr>
            <a:endCxn id="8" idx="0"/>
          </p:cNvCxnSpPr>
          <p:nvPr/>
        </p:nvCxnSpPr>
        <p:spPr>
          <a:xfrm>
            <a:off x="8715421" y="4030895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A8560F-6DEB-4F07-AFBE-AB4C772A2DFC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8743395" y="2949497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2D3790-EA7E-4F7F-A9FB-BB3ADBBB324A}"/>
              </a:ext>
            </a:extLst>
          </p:cNvPr>
          <p:cNvCxnSpPr>
            <a:endCxn id="12" idx="0"/>
          </p:cNvCxnSpPr>
          <p:nvPr/>
        </p:nvCxnSpPr>
        <p:spPr>
          <a:xfrm flipH="1">
            <a:off x="7781366" y="5096979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952EE8-BFFD-4714-9599-A730C8053544}"/>
              </a:ext>
            </a:extLst>
          </p:cNvPr>
          <p:cNvCxnSpPr>
            <a:stCxn id="10" idx="2"/>
            <a:endCxn id="6" idx="0"/>
          </p:cNvCxnSpPr>
          <p:nvPr/>
        </p:nvCxnSpPr>
        <p:spPr>
          <a:xfrm flipH="1">
            <a:off x="8186180" y="4017105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17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51875"/>
            <a:ext cx="7886700" cy="1325563"/>
          </a:xfrm>
        </p:spPr>
        <p:txBody>
          <a:bodyPr/>
          <a:lstStyle/>
          <a:p>
            <a:r>
              <a:rPr lang="en-US" dirty="0"/>
              <a:t>Back to 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380" y="3018322"/>
            <a:ext cx="7886700" cy="8248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Fast </a:t>
            </a:r>
            <a:r>
              <a:rPr lang="en-US" sz="4400" dirty="0">
                <a:solidFill>
                  <a:srgbClr val="FF0000"/>
                </a:solidFill>
              </a:rPr>
              <a:t>SEARCH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4"/>
                </a:solidFill>
              </a:rPr>
              <a:t>INSERT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1"/>
                </a:solidFill>
              </a:rPr>
              <a:t>DELETE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50435" y="3803374"/>
            <a:ext cx="450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do these?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AFF5-C2EE-4F45-BA7A-4477510C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439694102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91662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in a Binary Search Tree</a:t>
            </a:r>
            <a:br>
              <a:rPr lang="en-US" dirty="0"/>
            </a:br>
            <a:r>
              <a:rPr lang="en-US" sz="3100" dirty="0"/>
              <a:t>definition by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66805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9330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5071211" y="402665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668" y="30447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516" y="51967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6544" y="303093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8113" y="196332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63384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6327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043842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3071816" y="263215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2514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2109787" y="477964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 rot="10800000">
            <a:off x="3687773" y="154156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84344" y="1701711"/>
            <a:ext cx="3891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11337" y="2367197"/>
            <a:ext cx="3985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turns out it will be convenient to </a:t>
            </a:r>
            <a:r>
              <a:rPr lang="en-US" sz="2000" b="1" dirty="0">
                <a:solidFill>
                  <a:schemeClr val="accent4"/>
                </a:solidFill>
              </a:rPr>
              <a:t>return 4 </a:t>
            </a:r>
            <a:r>
              <a:rPr lang="en-US" sz="2000" dirty="0">
                <a:solidFill>
                  <a:schemeClr val="accent4"/>
                </a:solidFill>
              </a:rPr>
              <a:t>in this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(that is, </a:t>
            </a:r>
            <a:r>
              <a:rPr lang="en-US" sz="2000" b="1" dirty="0">
                <a:solidFill>
                  <a:schemeClr val="accent4"/>
                </a:solidFill>
              </a:rPr>
              <a:t>return</a:t>
            </a:r>
            <a:r>
              <a:rPr lang="en-US" sz="2000" dirty="0">
                <a:solidFill>
                  <a:schemeClr val="accent4"/>
                </a:solidFill>
              </a:rPr>
              <a:t> the last node before we went off the tree)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3733267" y="154156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70226">
            <a:off x="3822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232" y="4997309"/>
            <a:ext cx="1156325" cy="15176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87828" y="6379008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41894" y="4988181"/>
            <a:ext cx="2122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Write pseudocode (or actual code) to implement this!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1480" y="5719715"/>
            <a:ext cx="4761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long does this take?</a:t>
            </a:r>
          </a:p>
          <a:p>
            <a:endParaRPr lang="en-US" sz="800" dirty="0"/>
          </a:p>
          <a:p>
            <a:r>
              <a:rPr lang="en-US" sz="2400" dirty="0"/>
              <a:t>O(length of longest path) = O(height)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A4541-DDE3-44BD-9A5F-FC95E3E1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95D895-989E-482F-91A8-D53AC0C18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1" y="1578442"/>
            <a:ext cx="7058025" cy="304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4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11233 0.15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xit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40741E-7 L -0.11232 0.15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2 0.15139 L -0.01909 0.3226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19" grpId="3" animBg="1"/>
      <p:bldP spid="20" grpId="0"/>
      <p:bldP spid="21" grpId="0" uiExpand="1" build="p" bldLvl="2"/>
      <p:bldP spid="22" grpId="0" animBg="1"/>
      <p:bldP spid="22" grpId="1" animBg="1"/>
      <p:bldP spid="22" grpId="2" animBg="1"/>
      <p:bldP spid="25" grpId="0"/>
      <p:bldP spid="26" grpId="0"/>
      <p:bldP spid="1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66805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9330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5071211" y="402665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668" y="30447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516" y="51967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6544" y="303093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8113" y="196332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63384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6327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043842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3071816" y="263215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2514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2109787" y="477964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4792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3687772" y="156455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942996" y="518984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687772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4792" y="2415654"/>
            <a:ext cx="394455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Insert </a:t>
            </a:r>
            <a:r>
              <a:rPr lang="en-US" sz="2000" dirty="0"/>
              <a:t>a new node with desired key at x</a:t>
            </a:r>
            <a:r>
              <a:rPr lang="mr-IN" sz="2000" dirty="0"/>
              <a:t>…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3822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91978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91E83A6-67C8-428C-95C8-DD67C792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4059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2" grpId="2" animBg="1"/>
      <p:bldP spid="24" grpId="0" animBg="1"/>
      <p:bldP spid="3" grpId="0" uiExpand="1" build="p" bldLvl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66805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9330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5071211" y="402665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668" y="30447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516" y="51967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6544" y="303093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8113" y="196332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63384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6327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043842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3071816" y="263215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2514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2109787" y="477964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4792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3551213" y="378124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942996" y="5189847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687772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4792" y="2415655"/>
            <a:ext cx="432754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&gt;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right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&lt;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left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 == key: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b="1" dirty="0"/>
              <a:t>return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3822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891978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5FF2AA9-25BC-439C-9A02-E441141F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294102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91662"/>
          </a:xfrm>
        </p:spPr>
        <p:txBody>
          <a:bodyPr/>
          <a:lstStyle/>
          <a:p>
            <a:r>
              <a:rPr lang="en-US" dirty="0"/>
              <a:t>DELETE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66805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2189330" y="41215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5071211" y="402665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0668" y="30447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516" y="519672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6544" y="303093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8113" y="196332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63384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66327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3043842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3071816" y="263215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2514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2109787" y="477964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4792" y="1431796"/>
            <a:ext cx="4573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Delete 2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DELETE</a:t>
            </a:r>
            <a:r>
              <a:rPr lang="en-US" sz="2800" dirty="0"/>
              <a:t>(key):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x = </a:t>
            </a:r>
            <a:r>
              <a:rPr lang="en-US" sz="2400" dirty="0">
                <a:solidFill>
                  <a:schemeClr val="accent1"/>
                </a:solidFill>
              </a:rPr>
              <a:t>SEARCH</a:t>
            </a:r>
            <a:r>
              <a:rPr lang="en-US" sz="2400" dirty="0"/>
              <a:t>(key)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if</a:t>
            </a:r>
            <a:r>
              <a:rPr lang="en-US" sz="2400" dirty="0"/>
              <a:t> </a:t>
            </a:r>
            <a:r>
              <a:rPr lang="en-US" sz="2400" dirty="0" err="1"/>
              <a:t>x.key</a:t>
            </a:r>
            <a:r>
              <a:rPr lang="en-US" sz="2400" dirty="0"/>
              <a:t> == key:</a:t>
            </a:r>
          </a:p>
          <a:p>
            <a:pPr marL="1371600" lvl="2" indent="-457200">
              <a:buFont typeface="Arial" charset="0"/>
              <a:buChar char="•"/>
            </a:pP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.delete x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3687773" y="158833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9" idx="2"/>
            <a:endCxn id="5" idx="0"/>
          </p:cNvCxnSpPr>
          <p:nvPr/>
        </p:nvCxnSpPr>
        <p:spPr>
          <a:xfrm flipH="1">
            <a:off x="2514601" y="3699767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2658841" y="4827391"/>
            <a:ext cx="718527" cy="369332"/>
            <a:chOff x="1367977" y="4947903"/>
            <a:chExt cx="718527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5C2D2-BE0A-4663-9934-9B552277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628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14757 0.3208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92 L 0.0441 -0.15671 " pathEditMode="relative" ptsTypes="AA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1" grpId="0" uiExpand="1" build="p" bldLvl="3"/>
      <p:bldP spid="23" grpId="0" animBg="1"/>
      <p:bldP spid="23" grpId="1" animBg="1"/>
      <p:bldP spid="23" grpId="2" animBg="1"/>
      <p:bldP spid="23" grpId="3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8326"/>
            <a:ext cx="7886700" cy="155659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</a:t>
            </a:r>
            <a:br>
              <a:rPr lang="en-US" dirty="0"/>
            </a:br>
            <a:r>
              <a:rPr lang="en-US" sz="3600" dirty="0"/>
              <a:t>several cases (by example) </a:t>
            </a:r>
            <a:br>
              <a:rPr lang="en-US" sz="3600" dirty="0"/>
            </a:br>
            <a:r>
              <a:rPr lang="en-US" sz="3600" dirty="0">
                <a:solidFill>
                  <a:schemeClr val="accent4"/>
                </a:solidFill>
              </a:rPr>
              <a:t>say we want to delete 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01665" y="4303454"/>
            <a:ext cx="130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This triangle is a cartoon for a subtree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574154" y="2486540"/>
            <a:ext cx="378477" cy="3265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97812" y="2802395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4812" y="3576356"/>
            <a:ext cx="299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1</a:t>
            </a:r>
            <a:r>
              <a:rPr lang="en-US" sz="2400" dirty="0"/>
              <a:t>:  if 3 is a leaf,</a:t>
            </a:r>
          </a:p>
          <a:p>
            <a:r>
              <a:rPr lang="en-US" sz="2400" dirty="0"/>
              <a:t> just delete it.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210785" y="3656928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89262" y="2812568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446565" y="3309618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/>
          <p:cNvSpPr/>
          <p:nvPr/>
        </p:nvSpPr>
        <p:spPr>
          <a:xfrm>
            <a:off x="6122270" y="4222181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810196" y="2475357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023252" y="5402401"/>
            <a:ext cx="4016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2:  </a:t>
            </a:r>
            <a:r>
              <a:rPr lang="en-US" sz="2400" dirty="0"/>
              <a:t>if 3 has just one child</a:t>
            </a:r>
            <a:r>
              <a:rPr lang="en-US" sz="2400"/>
              <a:t>, </a:t>
            </a:r>
          </a:p>
          <a:p>
            <a:r>
              <a:rPr lang="en-US" sz="2400" dirty="0"/>
              <a:t>move that up.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08034" y="1983094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09519" y="1969233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858021" y="2811543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Triangle 54"/>
          <p:cNvSpPr/>
          <p:nvPr/>
        </p:nvSpPr>
        <p:spPr>
          <a:xfrm>
            <a:off x="8781925" y="3401315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9172004" y="2474332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371327" y="1968208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628651" y="1968713"/>
            <a:ext cx="441869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781285" y="2250927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798092" y="2929768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664209" y="6398786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Siggi</a:t>
            </a:r>
            <a:r>
              <a:rPr lang="en-US" sz="1400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28394" y="5029999"/>
            <a:ext cx="280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Write pseudocode for all of these!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25607" y="5279981"/>
            <a:ext cx="1141204" cy="11834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910CA-F74D-4655-8172-2AA53B94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1088233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934" y="270398"/>
            <a:ext cx="8117785" cy="678599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 </a:t>
            </a:r>
            <a:br>
              <a:rPr lang="en-US" dirty="0"/>
            </a:br>
            <a:r>
              <a:rPr lang="en-US" sz="2200" dirty="0" err="1"/>
              <a:t>ctd</a:t>
            </a:r>
            <a:r>
              <a:rPr lang="en-US" sz="2200" dirty="0"/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13341" y="3527582"/>
            <a:ext cx="1794585" cy="3231028"/>
            <a:chOff x="706575" y="1843574"/>
            <a:chExt cx="2642081" cy="417326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156702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6441" y="1843574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833739" y="2526202"/>
              <a:ext cx="648235" cy="407966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2"/>
              <a:endCxn id="7" idx="0"/>
            </p:cNvCxnSpPr>
            <p:nvPr/>
          </p:nvCxnSpPr>
          <p:spPr>
            <a:xfrm flipH="1">
              <a:off x="1304499" y="2512411"/>
              <a:ext cx="557214" cy="421757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le 10"/>
            <p:cNvSpPr/>
            <p:nvPr/>
          </p:nvSpPr>
          <p:spPr>
            <a:xfrm>
              <a:off x="706575" y="3691054"/>
              <a:ext cx="829866" cy="1024297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>
              <a:off x="1682981" y="3691054"/>
              <a:ext cx="1665675" cy="2325785"/>
            </a:xfrm>
            <a:prstGeom prst="triangle">
              <a:avLst/>
            </a:prstGeom>
            <a:pattFill prst="wdUpDi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018881" y="2697604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861338" y="3219528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480577" y="3547658"/>
            <a:ext cx="1079048" cy="2203351"/>
            <a:chOff x="847149" y="1869502"/>
            <a:chExt cx="1588632" cy="28458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1507023" y="1869502"/>
              <a:ext cx="928758" cy="668836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3.1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847149" y="3691098"/>
              <a:ext cx="829867" cy="1024298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390636" y="2697604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233093" y="3219528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97524" y="4045410"/>
            <a:ext cx="440302" cy="31585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52053" y="1103025"/>
            <a:ext cx="51949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3</a:t>
            </a:r>
            <a:r>
              <a:rPr lang="en-US" sz="2400" dirty="0"/>
              <a:t>:  if 3 has two children, </a:t>
            </a:r>
          </a:p>
          <a:p>
            <a:r>
              <a:rPr lang="en-US" sz="2400" dirty="0"/>
              <a:t>replace 3 with it’s </a:t>
            </a:r>
            <a:r>
              <a:rPr lang="en-US" sz="2400" dirty="0">
                <a:solidFill>
                  <a:srgbClr val="FF0000"/>
                </a:solidFill>
              </a:rPr>
              <a:t>immediate successor.</a:t>
            </a:r>
          </a:p>
          <a:p>
            <a:r>
              <a:rPr lang="en-US" sz="2000" dirty="0"/>
              <a:t>(aka, next biggest thing after 3)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809890" y="3716352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33218" y="1515418"/>
            <a:ext cx="39447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Does this maintain the BST property?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Yes.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find the immediate successor?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SEARCH for 3 in the subtree under 3.right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remove it when we find it?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If [3.1] has 0 or 1 children, do one of the previous cases.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if [3.1] has two children?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doesn’t.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51949" y="4372814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Triangle 26"/>
          <p:cNvSpPr/>
          <p:nvPr/>
        </p:nvSpPr>
        <p:spPr>
          <a:xfrm>
            <a:off x="5285510" y="4957939"/>
            <a:ext cx="1115288" cy="1800671"/>
          </a:xfrm>
          <a:prstGeom prst="triangle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626114" y="5964450"/>
            <a:ext cx="563268" cy="444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3.1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B0CBB-6774-4C0E-A0AA-4F58D284A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extLst>
      <p:ext uri="{BB962C8B-B14F-4D97-AF65-F5344CB8AC3E}">
        <p14:creationId xmlns:p14="http://schemas.microsoft.com/office/powerpoint/2010/main" val="863644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86430"/>
          </a:xfrm>
        </p:spPr>
        <p:txBody>
          <a:bodyPr>
            <a:normAutofit/>
          </a:bodyPr>
          <a:lstStyle/>
          <a:p>
            <a:r>
              <a:rPr lang="en-US" sz="4000" dirty="0"/>
              <a:t>How long do these operations take?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349" y="1151557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is the big one.  </a:t>
            </a:r>
          </a:p>
          <a:p>
            <a:pPr lvl="1"/>
            <a:r>
              <a:rPr lang="en-US" dirty="0"/>
              <a:t>Everything else just calls </a:t>
            </a:r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and then does some small O(1)-time operation.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67618C-C788-3948-AF1C-CB667F3AFF32}"/>
              </a:ext>
            </a:extLst>
          </p:cNvPr>
          <p:cNvGrpSpPr/>
          <p:nvPr/>
        </p:nvGrpSpPr>
        <p:grpSpPr>
          <a:xfrm>
            <a:off x="2337859" y="3029239"/>
            <a:ext cx="3467045" cy="2058090"/>
            <a:chOff x="813858" y="3029238"/>
            <a:chExt cx="5131561" cy="2860453"/>
          </a:xfrm>
        </p:grpSpPr>
        <p:sp>
          <p:nvSpPr>
            <p:cNvPr id="4" name="Rectangle 3"/>
            <p:cNvSpPr/>
            <p:nvPr/>
          </p:nvSpPr>
          <p:spPr>
            <a:xfrm>
              <a:off x="2282667" y="529371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13858" y="5281697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8492" y="527530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1565" y="396708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0785" y="4011653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08382" y="30292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0" idx="2"/>
              <a:endCxn id="7" idx="0"/>
            </p:cNvCxnSpPr>
            <p:nvPr/>
          </p:nvCxnSpPr>
          <p:spPr>
            <a:xfrm>
              <a:off x="3431846" y="3625213"/>
              <a:ext cx="1243183" cy="3418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2"/>
              <a:endCxn id="6" idx="0"/>
            </p:cNvCxnSpPr>
            <p:nvPr/>
          </p:nvCxnSpPr>
          <p:spPr>
            <a:xfrm>
              <a:off x="4675029" y="4563055"/>
              <a:ext cx="846927" cy="7122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4" idx="0"/>
            </p:cNvCxnSpPr>
            <p:nvPr/>
          </p:nvCxnSpPr>
          <p:spPr>
            <a:xfrm>
              <a:off x="2084249" y="4607628"/>
              <a:ext cx="621882" cy="6860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  <a:endCxn id="5" idx="0"/>
            </p:cNvCxnSpPr>
            <p:nvPr/>
          </p:nvCxnSpPr>
          <p:spPr>
            <a:xfrm flipH="1">
              <a:off x="1237322" y="4607628"/>
              <a:ext cx="846927" cy="6740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629973" y="528612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79" name="Straight Connector 378"/>
            <p:cNvCxnSpPr>
              <a:stCxn id="7" idx="2"/>
              <a:endCxn id="28" idx="0"/>
            </p:cNvCxnSpPr>
            <p:nvPr/>
          </p:nvCxnSpPr>
          <p:spPr>
            <a:xfrm flipH="1">
              <a:off x="4053437" y="4563055"/>
              <a:ext cx="621592" cy="7230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>
              <a:stCxn id="10" idx="2"/>
              <a:endCxn id="9" idx="0"/>
            </p:cNvCxnSpPr>
            <p:nvPr/>
          </p:nvCxnSpPr>
          <p:spPr>
            <a:xfrm flipH="1">
              <a:off x="2084249" y="3625213"/>
              <a:ext cx="1347597" cy="3864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6" name="Group 485"/>
          <p:cNvGrpSpPr/>
          <p:nvPr/>
        </p:nvGrpSpPr>
        <p:grpSpPr>
          <a:xfrm>
            <a:off x="6018333" y="2983380"/>
            <a:ext cx="4184082" cy="2195740"/>
            <a:chOff x="6045958" y="2906973"/>
            <a:chExt cx="4184082" cy="2964308"/>
          </a:xfrm>
        </p:grpSpPr>
        <p:sp>
          <p:nvSpPr>
            <p:cNvPr id="481" name="TextBox 480"/>
            <p:cNvSpPr txBox="1"/>
            <p:nvPr/>
          </p:nvSpPr>
          <p:spPr>
            <a:xfrm>
              <a:off x="6878999" y="2984339"/>
              <a:ext cx="3351041" cy="4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 = O(height of tree)</a:t>
              </a:r>
            </a:p>
          </p:txBody>
        </p:sp>
        <p:sp>
          <p:nvSpPr>
            <p:cNvPr id="482" name="Right Brace 481"/>
            <p:cNvSpPr/>
            <p:nvPr/>
          </p:nvSpPr>
          <p:spPr>
            <a:xfrm>
              <a:off x="6045958" y="2906973"/>
              <a:ext cx="696036" cy="2964308"/>
            </a:xfrm>
            <a:prstGeom prst="rightBrace">
              <a:avLst>
                <a:gd name="adj1" fmla="val 8333"/>
                <a:gd name="adj2" fmla="val 9945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483" name="TextBox 482"/>
          <p:cNvSpPr txBox="1"/>
          <p:nvPr/>
        </p:nvSpPr>
        <p:spPr>
          <a:xfrm>
            <a:off x="6625223" y="4172906"/>
            <a:ext cx="2263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Trees have depth O(log(n)).  </a:t>
            </a:r>
            <a:r>
              <a:rPr lang="en-US" sz="2000" b="1" dirty="0"/>
              <a:t>Done!</a:t>
            </a:r>
          </a:p>
        </p:txBody>
      </p:sp>
      <p:pic>
        <p:nvPicPr>
          <p:cNvPr id="484" name="Picture 4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35" y="4844550"/>
            <a:ext cx="1514085" cy="1517223"/>
          </a:xfrm>
          <a:prstGeom prst="rect">
            <a:avLst/>
          </a:prstGeom>
        </p:spPr>
      </p:pic>
      <p:sp>
        <p:nvSpPr>
          <p:cNvPr id="485" name="TextBox 484"/>
          <p:cNvSpPr txBox="1"/>
          <p:nvPr/>
        </p:nvSpPr>
        <p:spPr>
          <a:xfrm>
            <a:off x="6879783" y="6275595"/>
            <a:ext cx="180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Lucky the lackadaisical lemur.</a:t>
            </a:r>
          </a:p>
        </p:txBody>
      </p:sp>
      <p:sp>
        <p:nvSpPr>
          <p:cNvPr id="487" name="TextBox 486"/>
          <p:cNvSpPr txBox="1"/>
          <p:nvPr/>
        </p:nvSpPr>
        <p:spPr>
          <a:xfrm>
            <a:off x="2052566" y="5365439"/>
            <a:ext cx="410817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How long does search take?</a:t>
            </a:r>
          </a:p>
          <a:p>
            <a:r>
              <a:rPr lang="en-US" dirty="0"/>
              <a:t>1 minute think; 1 minute </a:t>
            </a:r>
            <a:r>
              <a:rPr lang="en-US" dirty="0" err="1"/>
              <a:t>pair+share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05C2F-EB64-2B45-A8BB-C154EB0A0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618" y="5218587"/>
            <a:ext cx="782115" cy="10770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242C1A-7769-D541-8C81-CE3214F3E336}"/>
              </a:ext>
            </a:extLst>
          </p:cNvPr>
          <p:cNvSpPr txBox="1"/>
          <p:nvPr/>
        </p:nvSpPr>
        <p:spPr>
          <a:xfrm>
            <a:off x="9071036" y="4382351"/>
            <a:ext cx="141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Wait a second…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49F09-FF5E-DD45-A8D9-84E8921EEB7C}"/>
              </a:ext>
            </a:extLst>
          </p:cNvPr>
          <p:cNvSpPr txBox="1"/>
          <p:nvPr/>
        </p:nvSpPr>
        <p:spPr>
          <a:xfrm>
            <a:off x="8658938" y="6250651"/>
            <a:ext cx="178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Plucky the Pedantic Penguin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1D9F9-4768-2C4D-89B7-F6C794B30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963" y="6051110"/>
            <a:ext cx="2235444" cy="748452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9F8C4A1-D13E-4B9A-988E-D3E433ED8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74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487" grpId="0" animBg="1"/>
      <p:bldP spid="26" grpId="1"/>
      <p:bldP spid="2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343" y="120895"/>
            <a:ext cx="7886700" cy="729587"/>
          </a:xfrm>
        </p:spPr>
        <p:txBody>
          <a:bodyPr>
            <a:normAutofit/>
          </a:bodyPr>
          <a:lstStyle/>
          <a:p>
            <a:r>
              <a:rPr lang="en-US" dirty="0"/>
              <a:t>Search might take time O(n).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379184" y="1094715"/>
            <a:ext cx="4045128" cy="5571763"/>
            <a:chOff x="855184" y="1094714"/>
            <a:chExt cx="4045128" cy="5571763"/>
          </a:xfrm>
        </p:grpSpPr>
        <p:sp>
          <p:nvSpPr>
            <p:cNvPr id="4" name="Rectangle 3"/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>
              <a:endCxn id="8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153922" y="1392701"/>
            <a:ext cx="5254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a valid binary search tree.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 version with n nodes has depth n, </a:t>
            </a:r>
            <a:r>
              <a:rPr lang="en-US" sz="2800" b="1" dirty="0"/>
              <a:t>not</a:t>
            </a:r>
            <a:r>
              <a:rPr lang="en-US" sz="2800" dirty="0"/>
              <a:t> O(log(n)).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71775-586D-49C9-9A08-BC1D9B67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78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429" y="97761"/>
            <a:ext cx="7886700" cy="1325563"/>
          </a:xfrm>
        </p:spPr>
        <p:txBody>
          <a:bodyPr/>
          <a:lstStyle/>
          <a:p>
            <a:r>
              <a:rPr lang="en-US" dirty="0"/>
              <a:t>Sorted Arrays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690690"/>
            <a:ext cx="8515350" cy="4573633"/>
          </a:xfrm>
        </p:spPr>
        <p:txBody>
          <a:bodyPr>
            <a:normAutofit/>
          </a:bodyPr>
          <a:lstStyle/>
          <a:p>
            <a:r>
              <a:rPr lang="en-US" dirty="0"/>
              <a:t>O(n) INSERT/DELETE:</a:t>
            </a:r>
          </a:p>
          <a:p>
            <a:pPr lvl="1"/>
            <a:r>
              <a:rPr lang="en-US" dirty="0"/>
              <a:t>First, find the relevant element (we’ll see how below), and then move a bunch elements in the array: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O(log(n)) SEARCH: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6005463" y="473242"/>
            <a:ext cx="4203766" cy="547069"/>
            <a:chOff x="1308589" y="5421898"/>
            <a:chExt cx="4413327" cy="655617"/>
          </a:xfrm>
        </p:grpSpPr>
        <p:sp>
          <p:nvSpPr>
            <p:cNvPr id="59" name="Rectangle 58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965125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08589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675113" y="3172998"/>
            <a:ext cx="2874050" cy="713386"/>
            <a:chOff x="1258028" y="5422184"/>
            <a:chExt cx="2572592" cy="655334"/>
          </a:xfrm>
        </p:grpSpPr>
        <p:sp>
          <p:nvSpPr>
            <p:cNvPr id="68" name="Rectangle 6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675113" y="5304010"/>
            <a:ext cx="4986970" cy="713697"/>
            <a:chOff x="1258028" y="5421898"/>
            <a:chExt cx="4463888" cy="655620"/>
          </a:xfrm>
        </p:grpSpPr>
        <p:sp>
          <p:nvSpPr>
            <p:cNvPr id="98" name="Rectangle 9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457353" y="6222225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Binary search to see if 3 is in A.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986771" y="317299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296210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7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585030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667808" y="3172999"/>
            <a:ext cx="675313" cy="713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110" name="Curved Connector 109"/>
          <p:cNvCxnSpPr>
            <a:stCxn id="98" idx="2"/>
            <a:endCxn id="99" idx="2"/>
          </p:cNvCxnSpPr>
          <p:nvPr/>
        </p:nvCxnSpPr>
        <p:spPr>
          <a:xfrm rot="5400000">
            <a:off x="4476872" y="5283067"/>
            <a:ext cx="12700" cy="1469270"/>
          </a:xfrm>
          <a:prstGeom prst="curvedConnector3">
            <a:avLst>
              <a:gd name="adj1" fmla="val 3734331"/>
            </a:avLst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4624743" y="6024052"/>
            <a:ext cx="707081" cy="1196566"/>
          </a:xfrm>
          <a:custGeom>
            <a:avLst/>
            <a:gdLst>
              <a:gd name="connsiteX0" fmla="*/ 0 w 314942"/>
              <a:gd name="connsiteY0" fmla="*/ 1160059 h 1160059"/>
              <a:gd name="connsiteX1" fmla="*/ 272955 w 314942"/>
              <a:gd name="connsiteY1" fmla="*/ 846161 h 1160059"/>
              <a:gd name="connsiteX2" fmla="*/ 313898 w 314942"/>
              <a:gd name="connsiteY2" fmla="*/ 0 h 11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42" h="1160059">
                <a:moveTo>
                  <a:pt x="0" y="1160059"/>
                </a:moveTo>
                <a:cubicBezTo>
                  <a:pt x="110319" y="1099781"/>
                  <a:pt x="220639" y="1039504"/>
                  <a:pt x="272955" y="846161"/>
                </a:cubicBezTo>
                <a:cubicBezTo>
                  <a:pt x="325271" y="652818"/>
                  <a:pt x="313898" y="0"/>
                  <a:pt x="313898" y="0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3830472" y="6052501"/>
            <a:ext cx="668740" cy="256647"/>
          </a:xfrm>
          <a:custGeom>
            <a:avLst/>
            <a:gdLst>
              <a:gd name="connsiteX0" fmla="*/ 0 w 668740"/>
              <a:gd name="connsiteY0" fmla="*/ 0 h 256647"/>
              <a:gd name="connsiteX1" fmla="*/ 150125 w 668740"/>
              <a:gd name="connsiteY1" fmla="*/ 204717 h 256647"/>
              <a:gd name="connsiteX2" fmla="*/ 477671 w 668740"/>
              <a:gd name="connsiteY2" fmla="*/ 245660 h 256647"/>
              <a:gd name="connsiteX3" fmla="*/ 668740 w 668740"/>
              <a:gd name="connsiteY3" fmla="*/ 40943 h 2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740" h="256647">
                <a:moveTo>
                  <a:pt x="0" y="0"/>
                </a:moveTo>
                <a:cubicBezTo>
                  <a:pt x="35256" y="81887"/>
                  <a:pt x="70513" y="163774"/>
                  <a:pt x="150125" y="204717"/>
                </a:cubicBezTo>
                <a:cubicBezTo>
                  <a:pt x="229737" y="245660"/>
                  <a:pt x="391235" y="272956"/>
                  <a:pt x="477671" y="245660"/>
                </a:cubicBezTo>
                <a:cubicBezTo>
                  <a:pt x="564107" y="218364"/>
                  <a:pt x="668740" y="40943"/>
                  <a:pt x="668740" y="40943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79F888-24DF-F441-9047-7710C3EB42F2}"/>
              </a:ext>
            </a:extLst>
          </p:cNvPr>
          <p:cNvSpPr txBox="1"/>
          <p:nvPr/>
        </p:nvSpPr>
        <p:spPr>
          <a:xfrm>
            <a:off x="5667807" y="3995030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4.5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F087D-B213-464D-A3C4-15D41FCA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0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0747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1074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10746 -3.33333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52" grpId="0" animBg="1"/>
      <p:bldP spid="53" grpId="0" animBg="1"/>
      <p:bldP spid="3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286" y="1929254"/>
            <a:ext cx="8733715" cy="4738668"/>
          </a:xfrm>
        </p:spPr>
        <p:txBody>
          <a:bodyPr>
            <a:normAutofit/>
          </a:bodyPr>
          <a:lstStyle/>
          <a:p>
            <a:r>
              <a:rPr lang="en-US" dirty="0"/>
              <a:t>Goal: Fast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</a:p>
          <a:p>
            <a:r>
              <a:rPr lang="en-US" dirty="0"/>
              <a:t>All these things take time O(height)</a:t>
            </a:r>
          </a:p>
          <a:p>
            <a:r>
              <a:rPr lang="en-US" dirty="0"/>
              <a:t>And the height might be big!!!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 0:</a:t>
            </a:r>
          </a:p>
          <a:p>
            <a:pPr lvl="1"/>
            <a:r>
              <a:rPr lang="en-US" dirty="0"/>
              <a:t>Keep track of how deep the tree is getting.</a:t>
            </a:r>
          </a:p>
          <a:p>
            <a:pPr lvl="1"/>
            <a:r>
              <a:rPr lang="en-US" dirty="0"/>
              <a:t>If it gets too tall, re-do everything from scratch.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(n) every so often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647" y="239779"/>
            <a:ext cx="1156325" cy="1517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5243" y="1621478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8854" y="239778"/>
            <a:ext cx="2015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How often is “every so often” in the worst case?  It’s actually pretty often!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7D623-6197-4D9A-B9F4-3AB113CF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-118053"/>
            <a:ext cx="7886700" cy="1325563"/>
          </a:xfrm>
        </p:spPr>
        <p:txBody>
          <a:bodyPr/>
          <a:lstStyle/>
          <a:p>
            <a:r>
              <a:rPr lang="en-US" sz="2800" dirty="0"/>
              <a:t>(Not necessarily sorted) </a:t>
            </a:r>
            <a:br>
              <a:rPr lang="en-US" sz="2800" dirty="0"/>
            </a:br>
            <a:r>
              <a:rPr lang="en-US" dirty="0"/>
              <a:t>Linked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lists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690690"/>
            <a:ext cx="9283976" cy="4573633"/>
          </a:xfrm>
        </p:spPr>
        <p:txBody>
          <a:bodyPr>
            <a:normAutofit/>
          </a:bodyPr>
          <a:lstStyle/>
          <a:p>
            <a:r>
              <a:rPr lang="en-US" dirty="0"/>
              <a:t>O(1) INSERT: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O(n) SEARCH/DELETE: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89513" y="940012"/>
            <a:ext cx="4743430" cy="453162"/>
            <a:chOff x="763010" y="3220870"/>
            <a:chExt cx="7752340" cy="655334"/>
          </a:xfrm>
        </p:grpSpPr>
        <p:sp>
          <p:nvSpPr>
            <p:cNvPr id="5" name="Rectangle 4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2" name="Straight Arrow Connector 11"/>
            <p:cNvCxnSpPr>
              <a:stCxn id="10" idx="3"/>
              <a:endCxn id="7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  <a:endCxn id="11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6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12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9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8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833429" y="2710702"/>
            <a:ext cx="8452732" cy="655334"/>
            <a:chOff x="62618" y="3220870"/>
            <a:chExt cx="8452732" cy="655334"/>
          </a:xfrm>
        </p:grpSpPr>
        <p:sp>
          <p:nvSpPr>
            <p:cNvPr id="21" name="Rectangle 20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8" name="Straight Arrow Connector 27"/>
            <p:cNvCxnSpPr>
              <a:stCxn id="28" idx="3"/>
              <a:endCxn id="2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  <a:endCxn id="2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9" idx="3"/>
              <a:endCxn id="2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3"/>
              <a:endCxn id="3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3"/>
              <a:endCxn id="2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489392" y="3633400"/>
            <a:ext cx="604480" cy="655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63" name="Curved Connector 62"/>
          <p:cNvCxnSpPr>
            <a:cxnSpLocks/>
            <a:endCxn id="36" idx="1"/>
          </p:cNvCxnSpPr>
          <p:nvPr/>
        </p:nvCxnSpPr>
        <p:spPr>
          <a:xfrm>
            <a:off x="2489392" y="3038369"/>
            <a:ext cx="12700" cy="922697"/>
          </a:xfrm>
          <a:prstGeom prst="curvedConnector5">
            <a:avLst>
              <a:gd name="adj1" fmla="val 1316417"/>
              <a:gd name="adj2" fmla="val 50000"/>
              <a:gd name="adj3" fmla="val -347313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cxnSpLocks/>
            <a:stCxn id="36" idx="3"/>
          </p:cNvCxnSpPr>
          <p:nvPr/>
        </p:nvCxnSpPr>
        <p:spPr>
          <a:xfrm flipH="1" flipV="1">
            <a:off x="3020088" y="3038371"/>
            <a:ext cx="73784" cy="922694"/>
          </a:xfrm>
          <a:prstGeom prst="curvedConnector5">
            <a:avLst>
              <a:gd name="adj1" fmla="val -309823"/>
              <a:gd name="adj2" fmla="val 50000"/>
              <a:gd name="adj3" fmla="val 46531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1808916" y="4845897"/>
            <a:ext cx="8452732" cy="655334"/>
            <a:chOff x="62618" y="3220870"/>
            <a:chExt cx="8452732" cy="655334"/>
          </a:xfrm>
        </p:grpSpPr>
        <p:sp>
          <p:nvSpPr>
            <p:cNvPr id="73" name="Rectangle 72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0" name="Straight Arrow Connector 79"/>
            <p:cNvCxnSpPr>
              <a:stCxn id="78" idx="3"/>
              <a:endCxn id="7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5" idx="3"/>
              <a:endCxn id="7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9" idx="3"/>
              <a:endCxn id="7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4" idx="3"/>
              <a:endCxn id="8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80" idx="3"/>
              <a:endCxn id="7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7" idx="3"/>
              <a:endCxn id="7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138150" y="5482181"/>
            <a:ext cx="5618289" cy="83930"/>
            <a:chOff x="614149" y="5482181"/>
            <a:chExt cx="5618289" cy="83930"/>
          </a:xfrm>
        </p:grpSpPr>
        <p:cxnSp>
          <p:nvCxnSpPr>
            <p:cNvPr id="89" name="Curved Connector 88"/>
            <p:cNvCxnSpPr>
              <a:stCxn id="77" idx="2"/>
              <a:endCxn id="74" idx="2"/>
            </p:cNvCxnSpPr>
            <p:nvPr/>
          </p:nvCxnSpPr>
          <p:spPr>
            <a:xfrm rot="16200000" flipH="1">
              <a:off x="2313122" y="495787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/>
            <p:cNvCxnSpPr/>
            <p:nvPr/>
          </p:nvCxnSpPr>
          <p:spPr>
            <a:xfrm rot="16200000" flipH="1">
              <a:off x="3399826" y="4984443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/>
            <p:cNvCxnSpPr/>
            <p:nvPr/>
          </p:nvCxnSpPr>
          <p:spPr>
            <a:xfrm rot="16200000" flipH="1">
              <a:off x="4531220" y="501640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/>
            <p:cNvCxnSpPr/>
            <p:nvPr/>
          </p:nvCxnSpPr>
          <p:spPr>
            <a:xfrm rot="16200000" flipH="1">
              <a:off x="5682737" y="4997145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/>
            <p:cNvCxnSpPr/>
            <p:nvPr/>
          </p:nvCxnSpPr>
          <p:spPr>
            <a:xfrm rot="16200000" flipH="1">
              <a:off x="1151151" y="4945179"/>
              <a:ext cx="12700" cy="1086703"/>
            </a:xfrm>
            <a:prstGeom prst="curvedConnector3">
              <a:avLst>
                <a:gd name="adj1" fmla="val 437910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Arrow Connector 102"/>
          <p:cNvCxnSpPr/>
          <p:nvPr/>
        </p:nvCxnSpPr>
        <p:spPr>
          <a:xfrm flipV="1">
            <a:off x="8022160" y="3045295"/>
            <a:ext cx="482223" cy="1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85F646-0A0E-C246-B746-EDE601A988D5}"/>
              </a:ext>
            </a:extLst>
          </p:cNvPr>
          <p:cNvSpPr txBox="1"/>
          <p:nvPr/>
        </p:nvSpPr>
        <p:spPr>
          <a:xfrm>
            <a:off x="1587182" y="2483952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D57665-D926-324F-8CC0-B96A7EA12503}"/>
              </a:ext>
            </a:extLst>
          </p:cNvPr>
          <p:cNvSpPr txBox="1"/>
          <p:nvPr/>
        </p:nvSpPr>
        <p:spPr>
          <a:xfrm>
            <a:off x="1901414" y="6361782"/>
            <a:ext cx="782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search for 1 (and then you could delete it by manipulating pointers).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26641E1-1AC0-4F5E-B63A-ADAB67EE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81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170793" cy="1039604"/>
          </a:xfrm>
        </p:spPr>
        <p:txBody>
          <a:bodyPr/>
          <a:lstStyle/>
          <a:p>
            <a:r>
              <a:rPr lang="en-US" dirty="0"/>
              <a:t>Motivation for Binary Search Trees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05837"/>
              </p:ext>
            </p:extLst>
          </p:nvPr>
        </p:nvGraphicFramePr>
        <p:xfrm>
          <a:off x="2152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472956">
            <a:off x="8375376" y="1300542"/>
            <a:ext cx="14444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TODAY!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52" y="3924910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95" y="5547075"/>
            <a:ext cx="497868" cy="510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82" y="3718048"/>
            <a:ext cx="497868" cy="51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82" y="5613602"/>
            <a:ext cx="497868" cy="5106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456" y="3956656"/>
            <a:ext cx="464671" cy="478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108" y="5645348"/>
            <a:ext cx="464671" cy="47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164E0-9954-9647-AA5D-43DECF4F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800" y="4745568"/>
            <a:ext cx="464671" cy="478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41A0C6-3BEC-ED41-A492-0F293550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096" y="4705037"/>
            <a:ext cx="464671" cy="478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489117-C58F-0445-A18E-B44AEC8A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901" y="4597186"/>
            <a:ext cx="497868" cy="510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704D9F-5102-8A44-B31A-D6173DD09394}"/>
              </a:ext>
            </a:extLst>
          </p:cNvPr>
          <p:cNvSpPr txBox="1"/>
          <p:nvPr/>
        </p:nvSpPr>
        <p:spPr>
          <a:xfrm>
            <a:off x="8482847" y="1910513"/>
            <a:ext cx="160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(Balanced)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CA352-687A-40B9-96C9-740311C2A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4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307" y="419211"/>
            <a:ext cx="7886700" cy="810082"/>
          </a:xfrm>
        </p:spPr>
        <p:txBody>
          <a:bodyPr/>
          <a:lstStyle/>
          <a:p>
            <a:r>
              <a:rPr lang="en-US"/>
              <a:t>Binary tree </a:t>
            </a:r>
            <a:r>
              <a:rPr lang="en-US" dirty="0"/>
              <a:t>terminology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070116" y="2027524"/>
            <a:ext cx="3937238" cy="3902239"/>
            <a:chOff x="2504504" y="2409660"/>
            <a:chExt cx="3937238" cy="3902239"/>
          </a:xfrm>
        </p:grpSpPr>
        <p:sp>
          <p:nvSpPr>
            <p:cNvPr id="5" name="Rectangle 4"/>
            <p:cNvSpPr/>
            <p:nvPr/>
          </p:nvSpPr>
          <p:spPr>
            <a:xfrm>
              <a:off x="4086793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09318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199" y="447299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40656" y="3491059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4504" y="56430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1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6532" y="347726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8101" y="240966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583372" y="3111996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86315" y="4131960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8" idx="0"/>
            </p:cNvCxnSpPr>
            <p:nvPr/>
          </p:nvCxnSpPr>
          <p:spPr>
            <a:xfrm>
              <a:off x="3763830" y="4159896"/>
              <a:ext cx="648235" cy="4079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2"/>
              <a:endCxn id="13" idx="0"/>
            </p:cNvCxnSpPr>
            <p:nvPr/>
          </p:nvCxnSpPr>
          <p:spPr>
            <a:xfrm flipH="1">
              <a:off x="3791804" y="3078497"/>
              <a:ext cx="791569" cy="39877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9" idx="0"/>
            </p:cNvCxnSpPr>
            <p:nvPr/>
          </p:nvCxnSpPr>
          <p:spPr>
            <a:xfrm flipH="1">
              <a:off x="3234590" y="4172032"/>
              <a:ext cx="533756" cy="39583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2" idx="0"/>
            </p:cNvCxnSpPr>
            <p:nvPr/>
          </p:nvCxnSpPr>
          <p:spPr>
            <a:xfrm flipH="1">
              <a:off x="2829776" y="5225979"/>
              <a:ext cx="402538" cy="4170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5681301" y="1619649"/>
            <a:ext cx="148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node is the </a:t>
            </a:r>
            <a:r>
              <a:rPr lang="en-US" sz="2000" dirty="0">
                <a:solidFill>
                  <a:schemeClr val="accent4"/>
                </a:solidFill>
              </a:rPr>
              <a:t>root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87137" y="929716"/>
            <a:ext cx="2265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 </a:t>
            </a:r>
            <a:r>
              <a:rPr lang="en-US" sz="2000" dirty="0">
                <a:solidFill>
                  <a:schemeClr val="accent4"/>
                </a:solidFill>
              </a:rPr>
              <a:t>node</a:t>
            </a:r>
            <a:r>
              <a:rPr lang="en-US" sz="2000" dirty="0"/>
              <a:t>.  </a:t>
            </a:r>
          </a:p>
          <a:p>
            <a:r>
              <a:rPr lang="en-US" sz="2000" dirty="0"/>
              <a:t>It has a </a:t>
            </a:r>
            <a:r>
              <a:rPr lang="en-US" sz="2000" dirty="0">
                <a:solidFill>
                  <a:schemeClr val="accent4"/>
                </a:solidFill>
              </a:rPr>
              <a:t>key</a:t>
            </a:r>
            <a:r>
              <a:rPr lang="en-US" sz="2000" dirty="0"/>
              <a:t> (7).</a:t>
            </a:r>
          </a:p>
        </p:txBody>
      </p:sp>
      <p:cxnSp>
        <p:nvCxnSpPr>
          <p:cNvPr id="23" name="Straight Arrow Connector 22"/>
          <p:cNvCxnSpPr>
            <a:cxnSpLocks/>
            <a:stCxn id="21" idx="2"/>
          </p:cNvCxnSpPr>
          <p:nvPr/>
        </p:nvCxnSpPr>
        <p:spPr>
          <a:xfrm flipH="1">
            <a:off x="9088934" y="1637603"/>
            <a:ext cx="630967" cy="139173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20" idx="3"/>
          </p:cNvCxnSpPr>
          <p:nvPr/>
        </p:nvCxnSpPr>
        <p:spPr>
          <a:xfrm>
            <a:off x="7168907" y="1973592"/>
            <a:ext cx="513780" cy="32461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29015" y="5741621"/>
            <a:ext cx="1622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These nodes are </a:t>
            </a:r>
            <a:r>
              <a:rPr lang="en-US" sz="2000" dirty="0">
                <a:solidFill>
                  <a:schemeClr val="accent4"/>
                </a:solidFill>
              </a:rPr>
              <a:t>leaves.</a:t>
            </a:r>
          </a:p>
        </p:txBody>
      </p:sp>
      <p:cxnSp>
        <p:nvCxnSpPr>
          <p:cNvPr id="33" name="Straight Arrow Connector 32"/>
          <p:cNvCxnSpPr>
            <a:stCxn id="32" idx="0"/>
            <a:endCxn id="9" idx="3"/>
          </p:cNvCxnSpPr>
          <p:nvPr/>
        </p:nvCxnSpPr>
        <p:spPr>
          <a:xfrm flipH="1" flipV="1">
            <a:off x="6720659" y="5595345"/>
            <a:ext cx="2819598" cy="14627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0"/>
            <a:endCxn id="5" idx="2"/>
          </p:cNvCxnSpPr>
          <p:nvPr/>
        </p:nvCxnSpPr>
        <p:spPr>
          <a:xfrm flipH="1" flipV="1">
            <a:off x="7977677" y="4854563"/>
            <a:ext cx="1562580" cy="88705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0"/>
            <a:endCxn id="7" idx="2"/>
          </p:cNvCxnSpPr>
          <p:nvPr/>
        </p:nvCxnSpPr>
        <p:spPr>
          <a:xfrm flipV="1">
            <a:off x="9540257" y="4759691"/>
            <a:ext cx="141826" cy="98193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2261099" y="2096311"/>
            <a:ext cx="2816168" cy="423342"/>
            <a:chOff x="2129552" y="2668732"/>
            <a:chExt cx="2816168" cy="423342"/>
          </a:xfrm>
        </p:grpSpPr>
        <p:sp>
          <p:nvSpPr>
            <p:cNvPr id="42" name="TextBox 41"/>
            <p:cNvSpPr txBox="1"/>
            <p:nvPr/>
          </p:nvSpPr>
          <p:spPr>
            <a:xfrm>
              <a:off x="2129552" y="2668732"/>
              <a:ext cx="2765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left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chemeClr val="accent4"/>
                  </a:solidFill>
                </a:rPr>
                <a:t>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04539" y="2684047"/>
              <a:ext cx="1041181" cy="408027"/>
              <a:chOff x="3904539" y="2684047"/>
              <a:chExt cx="1041181" cy="40802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904539" y="2684047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554269" y="2684047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2261100" y="2708232"/>
            <a:ext cx="3304197" cy="440669"/>
            <a:chOff x="2129552" y="2668732"/>
            <a:chExt cx="3360657" cy="440669"/>
          </a:xfrm>
        </p:grpSpPr>
        <p:sp>
          <p:nvSpPr>
            <p:cNvPr id="53" name="TextBox 52"/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right 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062454" y="2693968"/>
              <a:ext cx="1084682" cy="415433"/>
              <a:chOff x="4062454" y="2693968"/>
              <a:chExt cx="1084682" cy="415433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4062454" y="26939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55685" y="2701374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2254754" y="5166118"/>
            <a:ext cx="335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</a:t>
            </a:r>
            <a:r>
              <a:rPr lang="en-US" sz="2000" dirty="0">
                <a:solidFill>
                  <a:schemeClr val="accent4"/>
                </a:solidFill>
              </a:rPr>
              <a:t>children </a:t>
            </a:r>
            <a:r>
              <a:rPr lang="en-US" sz="2000" dirty="0"/>
              <a:t>of         are NIL.</a:t>
            </a:r>
          </a:p>
          <a:p>
            <a:r>
              <a:rPr lang="en-US" sz="1600" dirty="0"/>
              <a:t>(I won’t usually draw them).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036087" y="5105419"/>
            <a:ext cx="384875" cy="4080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374340" y="-23442"/>
            <a:ext cx="342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today all keys are distinct.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72047" y="1498035"/>
            <a:ext cx="33866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Each node has two </a:t>
            </a:r>
            <a:r>
              <a:rPr lang="en-US" sz="2000" dirty="0">
                <a:solidFill>
                  <a:schemeClr val="accent4"/>
                </a:solidFill>
              </a:rPr>
              <a:t>children.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3E6EC-CAF6-9F41-85BA-A522BE9F8811}"/>
              </a:ext>
            </a:extLst>
          </p:cNvPr>
          <p:cNvSpPr/>
          <p:nvPr/>
        </p:nvSpPr>
        <p:spPr>
          <a:xfrm>
            <a:off x="6541850" y="611043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A8D4B-69B0-8F4E-8B7A-71F29FEB2728}"/>
              </a:ext>
            </a:extLst>
          </p:cNvPr>
          <p:cNvSpPr/>
          <p:nvPr/>
        </p:nvSpPr>
        <p:spPr>
          <a:xfrm>
            <a:off x="5668053" y="613145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AB6465-4434-4D45-A8CE-C9E55C6B104F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5988792" y="5950782"/>
            <a:ext cx="303840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8D46E0-C53D-3642-920B-2781778380AB}"/>
              </a:ext>
            </a:extLst>
          </p:cNvPr>
          <p:cNvCxnSpPr>
            <a:cxnSpLocks/>
            <a:stCxn id="9" idx="2"/>
            <a:endCxn id="49" idx="0"/>
          </p:cNvCxnSpPr>
          <p:nvPr/>
        </p:nvCxnSpPr>
        <p:spPr>
          <a:xfrm>
            <a:off x="6395389" y="5929762"/>
            <a:ext cx="467201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ED33269-331C-C94C-8137-AD3360891123}"/>
              </a:ext>
            </a:extLst>
          </p:cNvPr>
          <p:cNvSpPr/>
          <p:nvPr/>
        </p:nvSpPr>
        <p:spPr>
          <a:xfrm>
            <a:off x="2222687" y="4371887"/>
            <a:ext cx="3552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Each node has a pointer to its left child, right child, and parent.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C9EBCE-7939-A342-84B1-63DA9759ADA6}"/>
              </a:ext>
            </a:extLst>
          </p:cNvPr>
          <p:cNvGrpSpPr/>
          <p:nvPr/>
        </p:nvGrpSpPr>
        <p:grpSpPr>
          <a:xfrm>
            <a:off x="2261099" y="3285813"/>
            <a:ext cx="3304197" cy="421085"/>
            <a:chOff x="2129552" y="2661681"/>
            <a:chExt cx="3360657" cy="4210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46612F-13C5-F64E-BE8F-14EBF3CD199A}"/>
                </a:ext>
              </a:extLst>
            </p:cNvPr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parent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5582E18-EA10-C144-84CE-72CC0935358E}"/>
                </a:ext>
              </a:extLst>
            </p:cNvPr>
            <p:cNvGrpSpPr/>
            <p:nvPr/>
          </p:nvGrpSpPr>
          <p:grpSpPr>
            <a:xfrm>
              <a:off x="3713326" y="2661681"/>
              <a:ext cx="1083777" cy="421085"/>
              <a:chOff x="3713326" y="2661681"/>
              <a:chExt cx="1083777" cy="421085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32705DF-FDC3-A047-8E82-00CEA0E8547E}"/>
                  </a:ext>
                </a:extLst>
              </p:cNvPr>
              <p:cNvSpPr/>
              <p:nvPr/>
            </p:nvSpPr>
            <p:spPr>
              <a:xfrm>
                <a:off x="3713326" y="26812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88CBA6-0FA5-0845-A31E-431FA6CA325D}"/>
                  </a:ext>
                </a:extLst>
              </p:cNvPr>
              <p:cNvSpPr/>
              <p:nvPr/>
            </p:nvSpPr>
            <p:spPr>
              <a:xfrm>
                <a:off x="4405652" y="2661681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5E5FF9-7AE8-2745-B99E-31D2E5105FEA}"/>
              </a:ext>
            </a:extLst>
          </p:cNvPr>
          <p:cNvGrpSpPr/>
          <p:nvPr/>
        </p:nvGrpSpPr>
        <p:grpSpPr>
          <a:xfrm>
            <a:off x="2334288" y="3828969"/>
            <a:ext cx="3552592" cy="414558"/>
            <a:chOff x="810288" y="3828969"/>
            <a:chExt cx="3552592" cy="4145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617CF2B-1480-2041-A478-E49BBEC86628}"/>
                </a:ext>
              </a:extLst>
            </p:cNvPr>
            <p:cNvSpPr/>
            <p:nvPr/>
          </p:nvSpPr>
          <p:spPr>
            <a:xfrm>
              <a:off x="810288" y="3843417"/>
              <a:ext cx="35525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       is a </a:t>
              </a:r>
              <a:r>
                <a:rPr lang="en-US" sz="2000" dirty="0">
                  <a:solidFill>
                    <a:schemeClr val="accent4"/>
                  </a:solidFill>
                </a:rPr>
                <a:t>descendant</a:t>
              </a:r>
              <a:r>
                <a:rPr lang="en-US" sz="2000" dirty="0"/>
                <a:t> of 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BC07550-7779-974A-8F17-ECD970D0381D}"/>
                </a:ext>
              </a:extLst>
            </p:cNvPr>
            <p:cNvSpPr/>
            <p:nvPr/>
          </p:nvSpPr>
          <p:spPr>
            <a:xfrm>
              <a:off x="817272" y="3829493"/>
              <a:ext cx="391451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2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03DDE2-9C0C-7A4C-B867-D48C0C61DFF5}"/>
                </a:ext>
              </a:extLst>
            </p:cNvPr>
            <p:cNvSpPr/>
            <p:nvPr/>
          </p:nvSpPr>
          <p:spPr>
            <a:xfrm>
              <a:off x="3310057" y="3828969"/>
              <a:ext cx="384874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4E82526-7CFC-254A-B93E-0CAB5BA5A968}"/>
              </a:ext>
            </a:extLst>
          </p:cNvPr>
          <p:cNvSpPr txBox="1"/>
          <p:nvPr/>
        </p:nvSpPr>
        <p:spPr>
          <a:xfrm>
            <a:off x="2272048" y="5897043"/>
            <a:ext cx="3075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height </a:t>
            </a:r>
            <a:r>
              <a:rPr lang="en-US" sz="2000" dirty="0"/>
              <a:t>of this tree is 3.  </a:t>
            </a:r>
            <a:r>
              <a:rPr lang="en-US" sz="1600" dirty="0"/>
              <a:t>(Max number of edges from the root to a leaf).</a:t>
            </a:r>
            <a:endParaRPr lang="en-US" sz="200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4C63276-0772-4B1C-B616-4E3DF9918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021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  <p:bldP spid="62" grpId="0"/>
      <p:bldP spid="63" grpId="0" animBg="1"/>
      <p:bldP spid="67" grpId="0"/>
      <p:bldP spid="3" grpId="0"/>
      <p:bldP spid="49" grpId="0" animBg="1"/>
      <p:bldP spid="50" grpId="0" animBg="1"/>
      <p:bldP spid="40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7533" y="308365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457" y="567088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5023" y="442211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0944" y="447661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501" y="525462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3786" y="3016253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82770" y="334109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59735-1B1A-914D-AC93-FA079CE9C573}"/>
              </a:ext>
            </a:extLst>
          </p:cNvPr>
          <p:cNvSpPr txBox="1"/>
          <p:nvPr/>
        </p:nvSpPr>
        <p:spPr>
          <a:xfrm>
            <a:off x="1691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71173-32C8-4FCE-817E-69B80F776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59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7533" y="308365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457" y="567088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5023" y="4422116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0944" y="447661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501" y="525462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3786" y="3016253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82770" y="3341096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52650" y="1121303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679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D9536-7E79-4ECA-996D-2A8AA71F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Structures and Algorithms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55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0.6|9.6|0.9|9.8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6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29.5|4.9|8.8|5.2|12.4|1.2|9|1.4|14.8|2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4.7|13.2|6.1|4.6|1.4|4.3|1.5|2.5|1.5|2.9|13.5|3.9|13.3|12.6|6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3.5|2.1|11.6|1.5|6.2|1.2|3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.7|9.8|1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3|0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7|4.5|23.1|0.5|5.2|1.2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1|24.5|1|23.7|25.4|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2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8.8|5.2|7.9|5.2|4.6|8.5|4.6|0.5|18.3|7.2|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5.8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9|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8|1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10856</TotalTime>
  <Words>2314</Words>
  <Application>Microsoft Office PowerPoint</Application>
  <PresentationFormat>Widescreen</PresentationFormat>
  <Paragraphs>666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Courier</vt:lpstr>
      <vt:lpstr>Lato</vt:lpstr>
      <vt:lpstr>Montserrat Light</vt:lpstr>
      <vt:lpstr>Office Theme</vt:lpstr>
      <vt:lpstr>1_Office Theme</vt:lpstr>
      <vt:lpstr>PowerPoint Presentation</vt:lpstr>
      <vt:lpstr>Binary Search Tree</vt:lpstr>
      <vt:lpstr>Some data structures  for storing objects like          (aka, nodes with keys)      </vt:lpstr>
      <vt:lpstr>Sorted Arrays</vt:lpstr>
      <vt:lpstr>(Not necessarily sorted)  Linked lists</vt:lpstr>
      <vt:lpstr>Motivation for Binary Search Trees</vt:lpstr>
      <vt:lpstr>Binary tree terminology</vt:lpstr>
      <vt:lpstr>Binary Search Trees</vt:lpstr>
      <vt:lpstr>Binary Search Trees</vt:lpstr>
      <vt:lpstr>Binary Search Trees</vt:lpstr>
      <vt:lpstr>Binary Search Trees</vt:lpstr>
      <vt:lpstr>Binary Search Trees</vt:lpstr>
      <vt:lpstr>Aside: this should look familiar</vt:lpstr>
      <vt:lpstr>Binary Search Trees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Tree Minimum and Tree Maximum</vt:lpstr>
      <vt:lpstr>Tree Successor</vt:lpstr>
      <vt:lpstr>Tree Predecessor</vt:lpstr>
      <vt:lpstr>Back to the goal</vt:lpstr>
      <vt:lpstr>SEARCH in a Binary Search Tree definition by example</vt:lpstr>
      <vt:lpstr>INSERT in a Binary Search Tree</vt:lpstr>
      <vt:lpstr>INSERT in a Binary Search Tree</vt:lpstr>
      <vt:lpstr>DELETE in a Binary Search Tree</vt:lpstr>
      <vt:lpstr>DELETE in a Binary Search Tree several cases (by example)  say we want to delete 3</vt:lpstr>
      <vt:lpstr>DELETE in a Binary Search Tree  ctd.</vt:lpstr>
      <vt:lpstr>How long do these operations take?</vt:lpstr>
      <vt:lpstr>Search might take time O(n).</vt:lpstr>
      <vt:lpstr>What to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Mary Katherine Wootters</dc:creator>
  <cp:lastModifiedBy>Nazeef Ul Haq</cp:lastModifiedBy>
  <cp:revision>169</cp:revision>
  <cp:lastPrinted>2020-01-29T02:54:29Z</cp:lastPrinted>
  <dcterms:created xsi:type="dcterms:W3CDTF">2017-04-22T15:02:31Z</dcterms:created>
  <dcterms:modified xsi:type="dcterms:W3CDTF">2023-10-25T12:42:46Z</dcterms:modified>
</cp:coreProperties>
</file>